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821" r:id="rId2"/>
    <p:sldId id="1031" r:id="rId3"/>
    <p:sldId id="1032" r:id="rId4"/>
    <p:sldId id="823" r:id="rId5"/>
    <p:sldId id="1019" r:id="rId6"/>
    <p:sldId id="1020" r:id="rId7"/>
    <p:sldId id="1021" r:id="rId8"/>
    <p:sldId id="1022" r:id="rId9"/>
    <p:sldId id="1023" r:id="rId10"/>
    <p:sldId id="1029" r:id="rId11"/>
    <p:sldId id="1024" r:id="rId12"/>
    <p:sldId id="1025" r:id="rId13"/>
    <p:sldId id="1026" r:id="rId14"/>
    <p:sldId id="1027" r:id="rId15"/>
    <p:sldId id="1028" r:id="rId16"/>
    <p:sldId id="1033" r:id="rId17"/>
    <p:sldId id="1034" r:id="rId18"/>
    <p:sldId id="1035" r:id="rId19"/>
    <p:sldId id="1036" r:id="rId20"/>
    <p:sldId id="1037" r:id="rId21"/>
    <p:sldId id="1038" r:id="rId22"/>
    <p:sldId id="1039" r:id="rId23"/>
    <p:sldId id="1040" r:id="rId24"/>
    <p:sldId id="1045" r:id="rId25"/>
    <p:sldId id="1046" r:id="rId26"/>
    <p:sldId id="1047" r:id="rId27"/>
    <p:sldId id="1048" r:id="rId28"/>
    <p:sldId id="1041" r:id="rId29"/>
    <p:sldId id="1042" r:id="rId30"/>
    <p:sldId id="1043" r:id="rId31"/>
    <p:sldId id="1044" r:id="rId32"/>
    <p:sldId id="1049" r:id="rId33"/>
    <p:sldId id="1050" r:id="rId34"/>
    <p:sldId id="1051" r:id="rId35"/>
    <p:sldId id="1052" r:id="rId36"/>
    <p:sldId id="1053" r:id="rId37"/>
  </p:sldIdLst>
  <p:sldSz cx="9144000" cy="6858000" type="screen4x3"/>
  <p:notesSz cx="6797675" cy="9928225"/>
  <p:custDataLst>
    <p:tags r:id="rId4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wei Wei" initials="ZW" lastIdx="25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5B9BB"/>
    <a:srgbClr val="A5B4CB"/>
    <a:srgbClr val="0070C0"/>
    <a:srgbClr val="95BBDB"/>
    <a:srgbClr val="99CCFF"/>
    <a:srgbClr val="941100"/>
    <a:srgbClr val="FF99CC"/>
    <a:srgbClr val="FF6600"/>
    <a:srgbClr val="E2E3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 autoAdjust="0"/>
    <p:restoredTop sz="76710" autoAdjust="0"/>
  </p:normalViewPr>
  <p:slideViewPr>
    <p:cSldViewPr showGuides="1">
      <p:cViewPr varScale="1">
        <p:scale>
          <a:sx n="90" d="100"/>
          <a:sy n="90" d="100"/>
        </p:scale>
        <p:origin x="136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0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FBCCD8B8-93F4-4C70-A383-43DCA0CB6DC4}" type="datetimeFigureOut">
              <a:rPr lang="zh-CN" altLang="en-US"/>
              <a:t>2024/9/24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FD9F2D-5939-4EC6-AE7A-6788CECCF7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D94B953B-845D-4DE8-A66D-661AF37D9AFC}" type="datetimeFigureOut">
              <a:rPr lang="zh-CN" altLang="en-US"/>
              <a:t>2024/9/24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0" sz="1200" b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6574-9F1F-4C27-A420-92E929B1085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另一种写法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关于等式左边和等式右边的问题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858473" y="2996952"/>
            <a:ext cx="6019800" cy="1656184"/>
          </a:xfrm>
        </p:spPr>
        <p:txBody>
          <a:bodyPr/>
          <a:lstStyle>
            <a:lvl1pPr algn="ctr">
              <a:defRPr sz="3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14313" y="115888"/>
            <a:ext cx="8572500" cy="6456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14" y="115888"/>
            <a:ext cx="7358114" cy="11287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300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865563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5875" y="115888"/>
            <a:ext cx="7215188" cy="1128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412875"/>
            <a:ext cx="4210050" cy="515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284163"/>
            <a:ext cx="7215187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539875"/>
            <a:ext cx="85725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8532813" y="6546850"/>
            <a:ext cx="7620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519FEAF4-E7F3-47F3-9FA8-92F000B03308}" type="slidenum">
              <a:rPr lang="en-US" altLang="zh-CN" sz="1600" b="0" smtClean="0">
                <a:solidFill>
                  <a:schemeClr val="bg2"/>
                </a:solidFill>
                <a:latin typeface="Arial Black" panose="020B0A04020102020204" pitchFamily="34" charset="0"/>
              </a:rPr>
              <a:t>‹#›</a:t>
            </a:fld>
            <a:endParaRPr lang="en-US" altLang="zh-CN" sz="1600" b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193" y="980728"/>
            <a:ext cx="7720279" cy="45719"/>
          </a:xfrm>
          <a:prstGeom prst="rect">
            <a:avLst/>
          </a:prstGeom>
          <a:solidFill>
            <a:srgbClr val="02367B"/>
          </a:solidFill>
          <a:ln>
            <a:solidFill>
              <a:sysClr val="windowText" lastClr="000000">
                <a:lumMod val="95000"/>
                <a:lumOff val="5000"/>
              </a:sys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36" name="Picture 12" descr="http://upload.univs.cn/2012/1012/1350027363463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4" y="312900"/>
            <a:ext cx="68848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2407B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黑体" panose="0201060906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D94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黑体" panose="0201060906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anose="0201060906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黑体" panose="0201060906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05380" y="1052830"/>
            <a:ext cx="5335905" cy="2245360"/>
          </a:xfrm>
        </p:spPr>
        <p:txBody>
          <a:bodyPr/>
          <a:lstStyle/>
          <a:p>
            <a:pPr algn="l"/>
            <a:r>
              <a:rPr kumimoji="1" lang="zh-CN" altLang="en-US" sz="4000" dirty="0">
                <a:latin typeface="+mj-lt"/>
              </a:rPr>
              <a:t>人工智能数学基础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95" y="5445224"/>
            <a:ext cx="1151649" cy="11449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10535" y="2925445"/>
            <a:ext cx="312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</a:t>
            </a:r>
            <a:r>
              <a:rPr lang="zh-CN" altLang="en-US" sz="2800" dirty="0"/>
              <a:t>线性代数部分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</a:t>
            </a:r>
            <a:r>
              <a:rPr lang="zh-CN" altLang="en-US">
                <a:sym typeface="+mn-ea"/>
              </a:rPr>
              <a:t>行化简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用矩阵的形式表示线性方程组</a:t>
            </a:r>
          </a:p>
          <a:p>
            <a:r>
              <a:rPr lang="zh-CN" altLang="en-US" dirty="0"/>
              <a:t>用行变换求解线性方程组</a:t>
            </a:r>
          </a:p>
          <a:p>
            <a:r>
              <a:rPr lang="zh-CN" altLang="en-US" dirty="0"/>
              <a:t>消元法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536" y="1412776"/>
                <a:ext cx="8352928" cy="4519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/>
                  <a:t>①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=14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b="0" dirty="0"/>
                  <a:t>                                  </a:t>
                </a:r>
                <a:r>
                  <a:rPr lang="en-US" altLang="zh-CN" sz="2000" b="0" dirty="0"/>
                  <a:t>②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=−18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=14</m:t>
                            </m:r>
                          </m:e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r>
                  <a:rPr lang="en-US" altLang="zh-CN" sz="2000" b="0" dirty="0"/>
                  <a:t>③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b="0" dirty="0"/>
                  <a:t>                                       </a:t>
                </a:r>
                <a:r>
                  <a:rPr lang="en-US" altLang="zh-CN" sz="2000" b="0" dirty="0"/>
                  <a:t>④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=14</m:t>
                            </m:r>
                          </m:e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①</a:t>
                </a:r>
                <a:r>
                  <a:rPr lang="zh-CN" altLang="en-US" sz="2000" b="0" dirty="0"/>
                  <a:t>式中，第一个式子乘以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zh-CN" altLang="en-US" sz="2000" b="0" dirty="0"/>
                  <a:t>，得到</a:t>
                </a:r>
                <a:r>
                  <a:rPr lang="en-US" altLang="zh-CN" sz="2000" b="0" dirty="0"/>
                  <a:t>②</a:t>
                </a:r>
                <a:r>
                  <a:rPr lang="zh-CN" altLang="en-US" sz="2000" b="0" dirty="0"/>
                  <a:t>式</a:t>
                </a:r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①</a:t>
                </a:r>
                <a:r>
                  <a:rPr lang="zh-CN" altLang="en-US" sz="2000" b="0" dirty="0"/>
                  <a:t>式中，第一个式子乘以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zh-CN" altLang="en-US" sz="2000" b="0" dirty="0"/>
                  <a:t>，再加到第二个式子中，得到</a:t>
                </a:r>
                <a:r>
                  <a:rPr lang="en-US" altLang="zh-CN" sz="2000" b="0" dirty="0"/>
                  <a:t>③</a:t>
                </a:r>
                <a:r>
                  <a:rPr lang="zh-CN" altLang="en-US" sz="2000" b="0" dirty="0"/>
                  <a:t>式</a:t>
                </a:r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①</a:t>
                </a:r>
                <a:r>
                  <a:rPr lang="zh-CN" altLang="en-US" sz="2000" b="0" dirty="0"/>
                  <a:t>式中，第一个式子和第三个式子交换，得到</a:t>
                </a:r>
                <a:r>
                  <a:rPr lang="en-US" altLang="zh-CN" sz="2000" b="0" dirty="0"/>
                  <a:t>④</a:t>
                </a:r>
                <a:r>
                  <a:rPr lang="zh-CN" altLang="en-US" sz="2000" b="0" dirty="0"/>
                  <a:t>式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12776"/>
                <a:ext cx="8352928" cy="4519699"/>
              </a:xfrm>
              <a:prstGeom prst="rect">
                <a:avLst/>
              </a:prstGeom>
              <a:blipFill rotWithShape="1">
                <a:blip r:embed="rId2"/>
                <a:stretch>
                  <a:fillRect l="-7" t="-12" r="1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>
            <a:off x="3419872" y="1916832"/>
            <a:ext cx="1473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763688" y="2564904"/>
            <a:ext cx="0" cy="8882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419872" y="2420889"/>
            <a:ext cx="1656184" cy="1368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消元法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消元法求解方程组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=14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dirty="0"/>
                  <a:t>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   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=30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3062289" y="1960252"/>
            <a:ext cx="2236019" cy="448194"/>
            <a:chOff x="3344093" y="2548758"/>
            <a:chExt cx="2236019" cy="448194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3344093" y="2996952"/>
              <a:ext cx="20920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347864" y="2548758"/>
              <a:ext cx="223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/>
                <a:t>2nd = 2nd – 2×1st</a:t>
              </a:r>
              <a:endParaRPr lang="zh-CN" altLang="en-US" sz="2000" b="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66060" y="2776633"/>
            <a:ext cx="2232248" cy="442195"/>
            <a:chOff x="3455876" y="3471984"/>
            <a:chExt cx="2232248" cy="442195"/>
          </a:xfrm>
        </p:grpSpPr>
        <p:sp>
          <p:nvSpPr>
            <p:cNvPr id="9" name="文本框 8"/>
            <p:cNvSpPr txBox="1"/>
            <p:nvPr/>
          </p:nvSpPr>
          <p:spPr>
            <a:xfrm>
              <a:off x="3455876" y="3471984"/>
              <a:ext cx="223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/>
                <a:t>3rd = 3rd – 3×1st</a:t>
              </a:r>
              <a:endParaRPr lang="zh-CN" altLang="en-US" sz="2000" b="0" dirty="0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455876" y="3914179"/>
              <a:ext cx="20920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3062289" y="3538970"/>
            <a:ext cx="2232248" cy="477215"/>
            <a:chOff x="3426367" y="4175921"/>
            <a:chExt cx="2232248" cy="477215"/>
          </a:xfrm>
        </p:grpSpPr>
        <p:sp>
          <p:nvSpPr>
            <p:cNvPr id="10" name="文本框 9"/>
            <p:cNvSpPr txBox="1"/>
            <p:nvPr/>
          </p:nvSpPr>
          <p:spPr>
            <a:xfrm>
              <a:off x="3426367" y="4175921"/>
              <a:ext cx="223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/>
                <a:t>2nd           3rd</a:t>
              </a:r>
              <a:endParaRPr lang="zh-CN" altLang="en-US" sz="2000" b="0" dirty="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3426367" y="4642015"/>
              <a:ext cx="2092003" cy="111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059669" y="4301307"/>
            <a:ext cx="2232248" cy="401350"/>
            <a:chOff x="3422588" y="4851007"/>
            <a:chExt cx="2232248" cy="401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422588" y="4851007"/>
                  <a:ext cx="223224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0" dirty="0"/>
                    <a:t>2nd </a:t>
                  </a:r>
                  <a:r>
                    <a:rPr lang="zh-CN" altLang="en-US" sz="2000" b="0" dirty="0"/>
                    <a:t>除以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2588" y="4851007"/>
                  <a:ext cx="2232248" cy="40011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 flipV="1">
              <a:off x="3455876" y="5251117"/>
              <a:ext cx="2136951" cy="1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/>
          <p:nvPr/>
        </p:nvCxnSpPr>
        <p:spPr>
          <a:xfrm>
            <a:off x="3639819" y="3763682"/>
            <a:ext cx="3880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059669" y="5063644"/>
            <a:ext cx="2232248" cy="442195"/>
            <a:chOff x="3455876" y="3471984"/>
            <a:chExt cx="2232248" cy="442195"/>
          </a:xfrm>
        </p:grpSpPr>
        <p:sp>
          <p:nvSpPr>
            <p:cNvPr id="25" name="文本框 24"/>
            <p:cNvSpPr txBox="1"/>
            <p:nvPr/>
          </p:nvSpPr>
          <p:spPr>
            <a:xfrm>
              <a:off x="3455876" y="3471984"/>
              <a:ext cx="223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/>
                <a:t>3rd = 3rd + 7×2nd</a:t>
              </a:r>
              <a:endParaRPr lang="zh-CN" altLang="en-US" sz="2000" b="0" dirty="0"/>
            </a:p>
          </p:txBody>
        </p:sp>
        <p:cxnSp>
          <p:nvCxnSpPr>
            <p:cNvPr id="26" name="直接箭头连接符 25"/>
            <p:cNvCxnSpPr/>
            <p:nvPr/>
          </p:nvCxnSpPr>
          <p:spPr>
            <a:xfrm>
              <a:off x="3455876" y="3914179"/>
              <a:ext cx="21702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增广矩阵与行变换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700808"/>
                <a:ext cx="8424936" cy="3725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=14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0" dirty="0"/>
                  <a:t>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/>
              </a:p>
              <a:p>
                <a:endParaRPr lang="en-US" altLang="zh-CN" sz="2400" b="0" dirty="0"/>
              </a:p>
              <a:p>
                <a:endParaRPr lang="en-US" altLang="zh-CN" sz="2400" b="0" dirty="0"/>
              </a:p>
              <a:p>
                <a:r>
                  <a:rPr lang="zh-CN" altLang="en-US" sz="2400" b="0" dirty="0"/>
                  <a:t>缩放：一行的所有项都乘以一个非零的数</a:t>
                </a:r>
                <a:endParaRPr lang="en-US" altLang="zh-CN" sz="2400" b="0" dirty="0"/>
              </a:p>
              <a:p>
                <a:endParaRPr lang="en-US" altLang="zh-CN" sz="2400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b="0" dirty="0"/>
                  <a:t>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8"/>
                <a:ext cx="8424936" cy="3725379"/>
              </a:xfrm>
              <a:prstGeom prst="rect">
                <a:avLst/>
              </a:prstGeom>
              <a:blipFill rotWithShape="1">
                <a:blip r:embed="rId2"/>
                <a:stretch>
                  <a:fillRect l="-5" t="-7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3707904" y="2348880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275856" y="4869160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求解方程组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76736" y="1484784"/>
            <a:ext cx="3312368" cy="400110"/>
            <a:chOff x="3995936" y="1548081"/>
            <a:chExt cx="3312368" cy="400110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÷−5</m:t>
                        </m:r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59832" y="3524619"/>
                <a:ext cx="2274513" cy="90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b="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524619"/>
                <a:ext cx="2274513" cy="906210"/>
              </a:xfrm>
              <a:prstGeom prst="rect">
                <a:avLst/>
              </a:prstGeom>
              <a:blipFill rotWithShape="1">
                <a:blip r:embed="rId3"/>
                <a:stretch>
                  <a:fillRect l="-18" t="-41" r="1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361763" y="2185703"/>
            <a:ext cx="3312368" cy="400110"/>
            <a:chOff x="3995936" y="1548081"/>
            <a:chExt cx="3312368" cy="400110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361763" y="2886621"/>
            <a:ext cx="3312368" cy="400110"/>
            <a:chOff x="3995936" y="1548081"/>
            <a:chExt cx="3312368" cy="400110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+7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/>
          <p:cNvGrpSpPr/>
          <p:nvPr/>
        </p:nvGrpSpPr>
        <p:grpSpPr>
          <a:xfrm>
            <a:off x="361763" y="3577614"/>
            <a:ext cx="3312368" cy="400110"/>
            <a:chOff x="3995936" y="1548081"/>
            <a:chExt cx="3312368" cy="400110"/>
          </a:xfrm>
        </p:grpSpPr>
        <p:cxnSp>
          <p:nvCxnSpPr>
            <p:cNvPr id="26" name="直接箭头连接符 25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÷10</m:t>
                        </m:r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168824" y="4721518"/>
                <a:ext cx="3672408" cy="1690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0" dirty="0"/>
                  <a:t>最后，我们得到</a:t>
                </a:r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=6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所以，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=(1,−2,3)</m:t>
                    </m:r>
                  </m:oMath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24" y="4721518"/>
                <a:ext cx="3672408" cy="1690463"/>
              </a:xfrm>
              <a:prstGeom prst="rect">
                <a:avLst/>
              </a:prstGeom>
              <a:blipFill rotWithShape="1">
                <a:blip r:embed="rId7"/>
                <a:stretch>
                  <a:fillRect l="-12" t="-17" r="17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无解的方程组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31640" y="1266646"/>
                <a:ext cx="6264696" cy="454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dirty="0"/>
                  <a:t>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=9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解：增广矩阵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                                    </a:t>
                </a:r>
              </a:p>
              <a:p>
                <a:pPr algn="just"/>
                <a:endParaRPr lang="en-US" altLang="zh-CN" sz="2000" b="0" dirty="0"/>
              </a:p>
              <a:p>
                <a:pPr algn="just"/>
                <a:endParaRPr lang="en-US" altLang="zh-CN" sz="2000" b="0" dirty="0"/>
              </a:p>
              <a:p>
                <a:pPr algn="just"/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266646"/>
                <a:ext cx="6264696" cy="4549322"/>
              </a:xfrm>
              <a:prstGeom prst="rect">
                <a:avLst/>
              </a:prstGeom>
              <a:blipFill rotWithShape="1">
                <a:blip r:embed="rId2"/>
                <a:stretch>
                  <a:fillRect l="-1" t="-10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71600" y="3503700"/>
            <a:ext cx="3312368" cy="400110"/>
            <a:chOff x="3995936" y="1548081"/>
            <a:chExt cx="3312368" cy="400110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971600" y="4103865"/>
            <a:ext cx="3312368" cy="400110"/>
            <a:chOff x="3995936" y="1548081"/>
            <a:chExt cx="3312368" cy="400110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971600" y="4934124"/>
            <a:ext cx="3312368" cy="400110"/>
            <a:chOff x="3995936" y="1548081"/>
            <a:chExt cx="3312368" cy="400110"/>
          </a:xfrm>
        </p:grpSpPr>
        <p:cxnSp>
          <p:nvCxnSpPr>
            <p:cNvPr id="13" name="直接箭头连接符 12"/>
            <p:cNvCxnSpPr/>
            <p:nvPr/>
          </p:nvCxnSpPr>
          <p:spPr>
            <a:xfrm>
              <a:off x="4788024" y="1948191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1548081"/>
                  <a:ext cx="3312368" cy="40011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行阶梯型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27584" y="1492362"/>
                <a:ext cx="8136904" cy="4426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如果满足以下条件，则矩阵为行阶梯形</a:t>
                </a:r>
              </a:p>
              <a:p>
                <a:pPr algn="just"/>
                <a:r>
                  <a:rPr lang="en-US" altLang="zh-CN" sz="2400" b="0" dirty="0"/>
                  <a:t>1. </a:t>
                </a:r>
                <a:r>
                  <a:rPr lang="zh-CN" altLang="en-US" sz="2400" b="0" dirty="0"/>
                  <a:t>所有零行都在底部。</a:t>
                </a:r>
              </a:p>
              <a:p>
                <a:pPr algn="just"/>
                <a:r>
                  <a:rPr lang="en-US" altLang="zh-CN" sz="2400" b="0" dirty="0"/>
                  <a:t>2. </a:t>
                </a:r>
                <a:r>
                  <a:rPr lang="zh-CN" altLang="en-US" sz="2400" b="0" dirty="0"/>
                  <a:t>行的第一个非零项位于上一行的第一个非零项的右侧。</a:t>
                </a:r>
              </a:p>
              <a:p>
                <a:pPr algn="just"/>
                <a:r>
                  <a:rPr lang="en-US" altLang="zh-CN" sz="2400" b="0" dirty="0"/>
                  <a:t>3. </a:t>
                </a:r>
                <a:r>
                  <a:rPr lang="zh-CN" altLang="en-US" sz="2400" b="0" dirty="0"/>
                  <a:t>在行的第一个非零项下方，所有项均为零。</a:t>
                </a:r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以下是行阶梯形矩阵的示意图：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⊛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⊛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⊛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altLang="zh-CN" sz="2400" b="0" dirty="0"/>
                  <a:t> = </a:t>
                </a:r>
                <a:r>
                  <a:rPr lang="zh-CN" altLang="en-US" sz="2400" b="0" dirty="0"/>
                  <a:t>任意数</a:t>
                </a:r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⊛</m:t>
                    </m:r>
                  </m:oMath>
                </a14:m>
                <a:r>
                  <a:rPr lang="en-US" altLang="zh-CN" sz="2400" b="0" dirty="0"/>
                  <a:t> = </a:t>
                </a:r>
                <a:r>
                  <a:rPr lang="zh-CN" altLang="en-US" sz="2400" b="0" dirty="0"/>
                  <a:t>任意非零数</a:t>
                </a:r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主元是行梯形矩阵中某一行的第一个非零元素。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492362"/>
                <a:ext cx="8136904" cy="4426596"/>
              </a:xfrm>
              <a:prstGeom prst="rect">
                <a:avLst/>
              </a:prstGeom>
              <a:blipFill rotWithShape="1">
                <a:blip r:embed="rId2"/>
                <a:stretch>
                  <a:fillRect l="-2" t="-3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行最简阶梯型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3568" y="1400367"/>
                <a:ext cx="7560840" cy="4050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如果一个矩阵是行阶梯形式，并且满足</a:t>
                </a:r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1. </a:t>
                </a:r>
                <a:r>
                  <a:rPr lang="zh-CN" altLang="en-US" sz="2400" b="0" dirty="0"/>
                  <a:t>每个主元等于 </a:t>
                </a:r>
                <a:r>
                  <a:rPr lang="en-US" altLang="zh-CN" sz="2400" b="0" dirty="0"/>
                  <a:t>1</a:t>
                </a:r>
                <a:r>
                  <a:rPr lang="zh-CN" altLang="en-US" sz="2400" b="0" dirty="0"/>
                  <a:t>。</a:t>
                </a:r>
              </a:p>
              <a:p>
                <a:pPr algn="just"/>
                <a:r>
                  <a:rPr lang="en-US" altLang="zh-CN" sz="2400" b="0" dirty="0"/>
                  <a:t>2. </a:t>
                </a:r>
                <a:r>
                  <a:rPr lang="zh-CN" altLang="en-US" sz="2400" b="0" dirty="0"/>
                  <a:t>每个主元都是其列中唯一的非零项。</a:t>
                </a:r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那么就是简化行阶梯形。</a:t>
                </a:r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以下是行阶梯形矩阵的示意图：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altLang="zh-CN" sz="2400" b="0" dirty="0"/>
                  <a:t> = </a:t>
                </a:r>
                <a:r>
                  <a:rPr lang="zh-CN" altLang="en-US" sz="2400" b="0" dirty="0"/>
                  <a:t>任意数</a:t>
                </a:r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0" dirty="0"/>
                  <a:t> = </a:t>
                </a:r>
                <a:r>
                  <a:rPr lang="zh-CN" altLang="en-US" sz="2400" b="0" dirty="0"/>
                  <a:t>主元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00367"/>
                <a:ext cx="7560840" cy="4050665"/>
              </a:xfrm>
              <a:prstGeom prst="rect">
                <a:avLst/>
              </a:prstGeom>
              <a:blipFill rotWithShape="1">
                <a:blip r:embed="rId2"/>
                <a:stretch>
                  <a:fillRect l="-4" t="-5" r="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枢轴</a:t>
            </a:r>
            <a:r>
              <a:rPr lang="en-US" altLang="zh-CN" dirty="0"/>
              <a:t>”</a:t>
            </a:r>
            <a:r>
              <a:rPr lang="zh-CN" altLang="en-US" dirty="0"/>
              <a:t>含义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49" y="3164553"/>
            <a:ext cx="3569233" cy="3550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1520" y="1322279"/>
                <a:ext cx="5904656" cy="168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sz="2400" b="0" dirty="0"/>
                  <a:t>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0" dirty="0"/>
              </a:p>
              <a:p>
                <a:endParaRPr lang="en-US" altLang="zh-CN" sz="2400" b="0" dirty="0"/>
              </a:p>
              <a:p>
                <a:r>
                  <a:rPr lang="en-US" altLang="zh-CN" sz="2400" b="0" i="1" dirty="0">
                    <a:latin typeface="Cambria Math" panose="02040503050406030204" pitchFamily="18" charset="0"/>
                  </a:rPr>
                  <a:t>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322279"/>
                <a:ext cx="5904656" cy="1688539"/>
              </a:xfrm>
              <a:prstGeom prst="rect">
                <a:avLst/>
              </a:prstGeom>
              <a:blipFill rotWithShape="1">
                <a:blip r:embed="rId3"/>
                <a:stretch>
                  <a:fillRect l="-1" t="-12"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835696" y="1239772"/>
            <a:ext cx="2169154" cy="461665"/>
            <a:chOff x="2402846" y="1641016"/>
            <a:chExt cx="216915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402846" y="1641016"/>
                  <a:ext cx="21691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846" y="1641016"/>
                  <a:ext cx="2169154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/>
            <p:cNvCxnSpPr/>
            <p:nvPr/>
          </p:nvCxnSpPr>
          <p:spPr>
            <a:xfrm>
              <a:off x="2506133" y="2099733"/>
              <a:ext cx="20658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835696" y="1875719"/>
            <a:ext cx="2169154" cy="783804"/>
            <a:chOff x="2402846" y="1641016"/>
            <a:chExt cx="2169154" cy="783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402846" y="1641016"/>
                  <a:ext cx="2169154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846" y="1641016"/>
                  <a:ext cx="2169154" cy="78380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>
              <a:off x="2506132" y="2423306"/>
              <a:ext cx="20658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</a:t>
            </a:r>
            <a:r>
              <a:rPr lang="zh-CN" altLang="en-US"/>
              <a:t>参数化形式</a:t>
            </a:r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3568" y="1244600"/>
                <a:ext cx="8136904" cy="493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具有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个自由变量的系统</a:t>
                </a:r>
                <a:r>
                  <a:rPr lang="en-US" altLang="zh-CN" sz="2400" dirty="0"/>
                  <a:t>).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考虑线性系统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+9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对应的列不是主元列，则称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为自由变量。</a:t>
                </a:r>
              </a:p>
              <a:p>
                <a:pPr algn="just"/>
                <a:r>
                  <a:rPr lang="zh-CN" altLang="en-US" sz="2400" b="0" dirty="0"/>
                  <a:t>在上面的例子中，变量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dirty="0"/>
                  <a:t>是自由变量，因为简化的行阶梯矩阵是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可以找到所有的解：变量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dirty="0"/>
                  <a:t>的集合，其中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=1−5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=−1−2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dirty="0"/>
                  <a:t>是任意实数。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44600"/>
                <a:ext cx="8136904" cy="4934556"/>
              </a:xfrm>
              <a:prstGeom prst="rect">
                <a:avLst/>
              </a:prstGeom>
              <a:blipFill rotWithShape="1">
                <a:blip r:embed="rId2"/>
                <a:stretch>
                  <a:fillRect l="-4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线性代数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线性方程组：代数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线性方程组：几何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线性变换与矩阵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行列式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特征值与特征向量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正交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矩阵分解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E0C71-169D-5573-6F00-38CB61D6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80928"/>
            <a:ext cx="2050415" cy="2382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方程组解的个数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3528" y="1556792"/>
                <a:ext cx="8352928" cy="502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b="0" dirty="0"/>
                  <a:t>1. </a:t>
                </a:r>
                <a:r>
                  <a:rPr lang="zh-CN" altLang="en-US" sz="2000" b="0" dirty="0"/>
                  <a:t>最后一列是主元列。在这种情况下，系统是不一致的。有零个解，即解集为空。例如，矩阵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来自一个没有解的线性系统。</a:t>
                </a:r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2. </a:t>
                </a:r>
                <a:r>
                  <a:rPr lang="zh-CN" altLang="en-US" sz="2000" b="0" dirty="0"/>
                  <a:t>除最后一列外的每一列都是主元列。在这种情况下，系统有唯一解。例如，矩阵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唯一的解是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/>
                  <a:t>。</a:t>
                </a:r>
                <a:endParaRPr lang="en-US" altLang="zh-CN" sz="2000" b="0" dirty="0"/>
              </a:p>
              <a:p>
                <a:pPr algn="just"/>
                <a:r>
                  <a:rPr lang="en-US" altLang="zh-CN" sz="2000" b="0" dirty="0"/>
                  <a:t>3.</a:t>
                </a:r>
                <a:r>
                  <a:rPr lang="zh-CN" altLang="en-US" sz="2000" b="0" dirty="0"/>
                  <a:t>最后一列不是主元列，其他一些列也不是主元列：在这种情况下，系统有无穷多个解。对应于自由变量的无穷多个可能值。例如，在与矩阵</a:t>
                </a:r>
                <a:endParaRPr lang="en-US" altLang="zh-CN" sz="20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 algn="just"/>
                <a:r>
                  <a:rPr lang="zh-CN" altLang="en-US" sz="2000" b="0" dirty="0"/>
                  <a:t>对应的系统中，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b="0" dirty="0"/>
                  <a:t>的任何值都会产生一个方程系统的解。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56792"/>
                <a:ext cx="8352928" cy="5027787"/>
              </a:xfrm>
              <a:prstGeom prst="rect">
                <a:avLst/>
              </a:prstGeom>
              <a:blipFill rotWithShape="1">
                <a:blip r:embed="rId2"/>
                <a:stretch>
                  <a:fillRect l="-4" t="-8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线性方程组：几何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sz="2400" dirty="0">
                    <a:latin typeface="+mn-ea"/>
                    <a:ea typeface="+mn-ea"/>
                  </a:rPr>
                  <a:t>关心两个问题：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+mn-ea"/>
                    <a:ea typeface="+mn-ea"/>
                  </a:rPr>
                  <a:t>1. </a:t>
                </a:r>
                <a:r>
                  <a:rPr lang="zh-CN" altLang="en-US" sz="2400" dirty="0">
                    <a:latin typeface="+mn-ea"/>
                    <a:ea typeface="+mn-ea"/>
                  </a:rPr>
                  <a:t>矩阵方程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的解集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 marL="0" indent="0" algn="just">
                  <a:buNone/>
                </a:pPr>
                <a:r>
                  <a:rPr lang="en-US" altLang="zh-CN" sz="2400" dirty="0">
                    <a:latin typeface="+mn-ea"/>
                    <a:ea typeface="+mn-ea"/>
                  </a:rPr>
                  <a:t>2. </a:t>
                </a:r>
                <a:r>
                  <a:rPr lang="zh-CN" altLang="en-US" sz="2400" dirty="0">
                    <a:latin typeface="+mn-ea"/>
                    <a:ea typeface="+mn-ea"/>
                  </a:rPr>
                  <a:t>使得特定的系统一致的所有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的集合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</a:t>
            </a:r>
            <a:r>
              <a:rPr lang="zh-CN" altLang="en-US"/>
              <a:t>向量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62" y="2169563"/>
            <a:ext cx="126492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98" y="5399061"/>
            <a:ext cx="693420" cy="853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95" y="3152268"/>
            <a:ext cx="3538855" cy="3538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488" y="1435107"/>
                <a:ext cx="4320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中，向量被表示为一个点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" y="1435107"/>
                <a:ext cx="43204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2" t="-2" r="1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88" y="1957182"/>
            <a:ext cx="3477110" cy="29436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向量加法与数乘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43608" y="1480428"/>
                <a:ext cx="7200800" cy="307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b="0" dirty="0"/>
                  <a:t>两个向量相加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zh-CN" sz="2400" b="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b="0" dirty="0"/>
                  <a:t>一个向量，通过一个常数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来缩放，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480428"/>
                <a:ext cx="7200800" cy="3075586"/>
              </a:xfrm>
              <a:prstGeom prst="rect">
                <a:avLst/>
              </a:prstGeom>
              <a:blipFill rotWithShape="1">
                <a:blip r:embed="rId2"/>
                <a:stretch>
                  <a:fillRect l="-4" t="-8" r="3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向量加法与数乘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400" y="2924810"/>
            <a:ext cx="5105400" cy="364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1917065"/>
            <a:ext cx="2674620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628800"/>
                <a:ext cx="8280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是标量，设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称为向量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的线性组合，具有权重或系数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/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628800"/>
                <a:ext cx="828092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5" t="-2" r="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27584" y="1412776"/>
                <a:ext cx="7744944" cy="1077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的某些线性组合，绘制为点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412776"/>
                <a:ext cx="7744944" cy="1077474"/>
              </a:xfrm>
              <a:prstGeom prst="rect">
                <a:avLst/>
              </a:prstGeom>
              <a:blipFill rotWithShape="1">
                <a:blip r:embed="rId2"/>
                <a:stretch>
                  <a:fillRect l="-2" t="-50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672" y="2708920"/>
            <a:ext cx="5688632" cy="349259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线性组合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2924944"/>
            <a:ext cx="3672408" cy="3583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556792"/>
                <a:ext cx="8136904" cy="127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例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共线向量的线性组合</a:t>
                </a:r>
                <a:r>
                  <a:rPr lang="en-US" altLang="zh-CN" sz="2400" dirty="0"/>
                  <a:t>).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向量</a:t>
                </a:r>
                <a:endParaRPr lang="en-US" altLang="zh-CN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dirty="0"/>
                  <a:t>  </a:t>
                </a:r>
                <a:r>
                  <a:rPr lang="zh-CN" altLang="en-US" sz="2400" b="0" dirty="0"/>
                  <a:t>和</a:t>
                </a:r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的所有线性组合的集合是包含这两个向量的线。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56792"/>
                <a:ext cx="8136904" cy="1275157"/>
              </a:xfrm>
              <a:prstGeom prst="rect">
                <a:avLst/>
              </a:prstGeom>
              <a:blipFill rotWithShape="1">
                <a:blip r:embed="rId3"/>
                <a:stretch>
                  <a:fillRect l="-5" t="-32" r="6" b="-33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向量等式与生成空间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sz="2000" dirty="0"/>
                  <a:t>向量等式</a:t>
                </a:r>
                <a:endParaRPr lang="en-US" altLang="zh-CN" sz="2000" dirty="0"/>
              </a:p>
              <a:p>
                <a:pPr marL="0" indent="0" algn="just">
                  <a:buNone/>
                </a:pPr>
                <a:r>
                  <a:rPr lang="zh-CN" altLang="en-US" sz="2000" dirty="0"/>
                  <a:t>涉及具有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个坐标的向量的方程与仅涉及数字的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个方程相同。例如，方程式</a:t>
                </a:r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 algn="just">
                  <a:buNone/>
                </a:pPr>
                <a:r>
                  <a:rPr lang="zh-CN" altLang="en-US" sz="2000" dirty="0"/>
                  <a:t>简化为</a:t>
                </a:r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zh-CN" altLang="en-US" sz="2000" dirty="0"/>
                  <a:t> 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altLang="zh-CN" sz="2000" dirty="0"/>
              </a:p>
              <a:p>
                <a:pPr marL="0" indent="0" algn="just">
                  <a:buNone/>
                </a:pPr>
                <a:r>
                  <a:rPr lang="zh-CN" altLang="en-US" sz="2000" dirty="0"/>
                  <a:t>为了使两个向量相等，它们的所有坐标都必须相等，所以这也是线性方程组</a:t>
                </a:r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 algn="just">
                  <a:buNone/>
                </a:pPr>
                <a:r>
                  <a:rPr lang="zh-CN" altLang="en-US" sz="2000" b="1" dirty="0"/>
                  <a:t>定义</a:t>
                </a:r>
                <a:r>
                  <a:rPr lang="en-US" altLang="zh-CN" sz="2000" b="1" dirty="0"/>
                  <a:t>.</a:t>
                </a:r>
                <a:r>
                  <a:rPr lang="zh-CN" altLang="en-US" sz="2000" dirty="0"/>
                  <a:t> 向量方程是一个涉及具有未知系数的向量的线性组合的方程。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生成空间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11125" y="1340485"/>
                <a:ext cx="867791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基本定义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的生成空间是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的所有线性组合的集合，表示为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Span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b="0" dirty="0"/>
                  <a:t>.</a:t>
                </a:r>
              </a:p>
              <a:p>
                <a:pPr algn="just"/>
                <a:r>
                  <a:rPr lang="zh-CN" altLang="en-US" sz="2400" b="0" dirty="0"/>
                  <a:t>在表达式中，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just"/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0" dirty="0"/>
                  <a:t>也称为由向量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生成（张成）的子集。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" y="1340485"/>
                <a:ext cx="8677910" cy="3046988"/>
              </a:xfrm>
              <a:prstGeom prst="rect">
                <a:avLst/>
              </a:prstGeom>
              <a:blipFill>
                <a:blip r:embed="rId3"/>
                <a:stretch>
                  <a:fillRect l="-1053" t="-2200" r="-1053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线性方程组：代数</a:t>
            </a:r>
          </a:p>
          <a:p>
            <a:pPr lvl="1"/>
            <a:r>
              <a:rPr lang="en-US" altLang="zh-CN" dirty="0"/>
              <a:t>1.1</a:t>
            </a:r>
            <a:r>
              <a:rPr lang="zh-CN" altLang="en-US" dirty="0"/>
              <a:t>线性方程组</a:t>
            </a:r>
          </a:p>
          <a:p>
            <a:pPr lvl="1"/>
            <a:r>
              <a:rPr lang="en-US" altLang="zh-CN" dirty="0"/>
              <a:t>1.2</a:t>
            </a:r>
            <a:r>
              <a:rPr lang="zh-CN" altLang="en-US" dirty="0"/>
              <a:t>行化简</a:t>
            </a:r>
          </a:p>
          <a:p>
            <a:pPr lvl="1"/>
            <a:r>
              <a:rPr lang="en-US" altLang="zh-CN" dirty="0"/>
              <a:t>1.3</a:t>
            </a:r>
            <a:r>
              <a:rPr lang="zh-CN" altLang="en-US" dirty="0"/>
              <a:t>参数化表示</a:t>
            </a:r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线性方程组：几何</a:t>
            </a:r>
          </a:p>
          <a:p>
            <a:pPr lvl="1"/>
            <a:r>
              <a:rPr lang="en-US" altLang="zh-CN" dirty="0"/>
              <a:t>2.1</a:t>
            </a:r>
            <a:r>
              <a:rPr lang="zh-CN" altLang="en-US" dirty="0"/>
              <a:t>向量</a:t>
            </a:r>
          </a:p>
          <a:p>
            <a:pPr lvl="1"/>
            <a:r>
              <a:rPr lang="en-US" altLang="zh-CN" dirty="0"/>
              <a:t>2.2</a:t>
            </a:r>
            <a:r>
              <a:rPr lang="zh-CN" altLang="en-US" dirty="0"/>
              <a:t>向量等式与生成空间</a:t>
            </a:r>
          </a:p>
          <a:p>
            <a:pPr lvl="1"/>
            <a:r>
              <a:rPr lang="en-US" altLang="zh-CN" dirty="0"/>
              <a:t>2.3</a:t>
            </a:r>
            <a:r>
              <a:rPr lang="zh-CN" altLang="en-US" dirty="0"/>
              <a:t>矩阵等式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生成空间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724" y="1244600"/>
            <a:ext cx="4902551" cy="3632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6689" y="5013176"/>
                <a:ext cx="87706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生成空间示意图。两个非共线向量的生成空间是包含原点和向量顶点的平面。注意，三个共面（但不共线）向量生成的是平面而不是三维空间，就像两个共线向量生成一条线而不是平面。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9" y="5013176"/>
                <a:ext cx="877062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7" t="-40" r="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</a:t>
            </a:r>
            <a:r>
              <a:rPr lang="zh-CN" altLang="en-US"/>
              <a:t>矩阵等式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sz="2400" dirty="0">
                    <a:latin typeface="+mn-ea"/>
                    <a:ea typeface="+mn-ea"/>
                  </a:rPr>
                  <a:t>更简洁的方式表示线性方程组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与向量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的乘积是线性组合</a:t>
                </a:r>
                <a:endParaRPr lang="en-US" altLang="zh-CN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29719"/>
            <a:ext cx="6966414" cy="1264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80" y="2348880"/>
            <a:ext cx="5931545" cy="13710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矩阵等式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9532" y="1266922"/>
                <a:ext cx="8424936" cy="3784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矩阵向量积的性质</a:t>
                </a:r>
                <a:r>
                  <a:rPr lang="en-US" altLang="zh-CN" sz="2400" b="0" dirty="0"/>
                  <a:t>.</a:t>
                </a:r>
                <a:r>
                  <a:rPr lang="zh-CN" altLang="en-US" sz="2400" b="0" dirty="0"/>
                  <a:t> 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b="0" dirty="0"/>
                  <a:t>为标量，那么：</a:t>
                </a:r>
                <a:endParaRPr lang="en-US" altLang="zh-CN" sz="2400" b="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𝐴𝑣</m:t>
                    </m:r>
                  </m:oMath>
                </a14:m>
                <a:endParaRPr lang="en-US" altLang="zh-CN" sz="2400" b="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𝑐𝐴𝑢</m:t>
                    </m:r>
                  </m:oMath>
                </a14:m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矩阵方程是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形式的方程，其中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是系数为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的未知向量。</a:t>
                </a:r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我们将研究关于矩阵方程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的两个互补问题：</a:t>
                </a:r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1. </a:t>
                </a:r>
                <a:r>
                  <a:rPr lang="zh-CN" altLang="en-US" sz="2400" b="0" dirty="0"/>
                  <a:t>给定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的特定选择，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的所有解是什么？</a:t>
                </a:r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2. </a:t>
                </a:r>
                <a:r>
                  <a:rPr lang="zh-CN" altLang="en-US" sz="2400" b="0" dirty="0"/>
                  <a:t>为了使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 一致，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b="0" dirty="0"/>
                  <a:t>的所有选择是什么？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266922"/>
                <a:ext cx="8424936" cy="3784600"/>
              </a:xfrm>
              <a:prstGeom prst="rect">
                <a:avLst/>
              </a:prstGeom>
              <a:blipFill rotWithShape="1">
                <a:blip r:embed="rId3"/>
                <a:stretch>
                  <a:fillRect l="-1" t="-3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方程组的四种表示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340768"/>
                <a:ext cx="8043107" cy="4774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0" dirty="0"/>
                  <a:t>1. </a:t>
                </a:r>
                <a:r>
                  <a:rPr lang="zh-CN" altLang="en-US" sz="2400" b="0" dirty="0"/>
                  <a:t>作为方程组：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2. </a:t>
                </a:r>
                <a:r>
                  <a:rPr lang="zh-CN" altLang="en-US" sz="2400" b="0" dirty="0"/>
                  <a:t>作为增广矩阵：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3.</a:t>
                </a:r>
                <a:r>
                  <a:rPr lang="zh-CN" altLang="en-US" sz="2400" b="0" dirty="0"/>
                  <a:t> 作为向量方程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en-US" altLang="zh-CN" sz="2400" b="0" dirty="0"/>
                  <a:t>4. </a:t>
                </a:r>
                <a:r>
                  <a:rPr lang="zh-CN" altLang="en-US" sz="2400" b="0" dirty="0"/>
                  <a:t>作为矩阵方程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：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340768"/>
                <a:ext cx="8043107" cy="4774577"/>
              </a:xfrm>
              <a:prstGeom prst="rect">
                <a:avLst/>
              </a:prstGeom>
              <a:blipFill rotWithShape="1">
                <a:blip r:embed="rId2"/>
                <a:stretch>
                  <a:fillRect l="-1" t="-6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行向量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9512" y="1193800"/>
                <a:ext cx="8640960" cy="5067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行向量是只有一行的矩阵。长度为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的行向量与长度为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的（列）向量的乘积为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⋯ 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结果是一个标量。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诀窍：矩阵向量乘法的行列规则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r>
                  <a:rPr lang="zh-CN" altLang="en-US" sz="2400" b="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是一个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矩阵，其行分别为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₁,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，并且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，则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93800"/>
                <a:ext cx="8640960" cy="5067541"/>
              </a:xfrm>
              <a:prstGeom prst="rect">
                <a:avLst/>
              </a:prstGeom>
              <a:blipFill rotWithShape="1">
                <a:blip r:embed="rId2"/>
                <a:stretch>
                  <a:fillRect l="-5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生成空间与一致（有解）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7544" y="1196752"/>
                <a:ext cx="8316924" cy="5246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是一个包含列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的矩阵：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那么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有解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400" b="0" dirty="0"/>
                  <a:t>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400" b="0" dirty="0"/>
                  <a:t>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使得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⇔ </m:t>
                    </m:r>
                  </m:oMath>
                </a14:m>
                <a:r>
                  <a:rPr lang="en-US" altLang="zh-CN" sz="2400" b="0" dirty="0"/>
                  <a:t>b </a:t>
                </a:r>
                <a:r>
                  <a:rPr lang="zh-CN" altLang="en-US" sz="2400" b="0" dirty="0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的线性组合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⇔ </m:t>
                    </m:r>
                  </m:oMath>
                </a14:m>
                <a:r>
                  <a:rPr lang="en-US" altLang="zh-CN" sz="2400" b="0" dirty="0"/>
                  <a:t>b </a:t>
                </a:r>
                <a:r>
                  <a:rPr lang="zh-CN" altLang="en-US" sz="2400" b="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的列生成空间内。</a:t>
                </a:r>
              </a:p>
              <a:p>
                <a:pPr algn="just"/>
                <a:r>
                  <a:rPr lang="zh-CN" altLang="en-US" sz="2400" dirty="0"/>
                  <a:t>生成空间和一致性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矩阵方程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dirty="0"/>
                  <a:t>有解当且仅当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的列生成空间内。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8316924" cy="5246308"/>
              </a:xfrm>
              <a:prstGeom prst="rect">
                <a:avLst/>
              </a:prstGeom>
              <a:blipFill rotWithShape="1">
                <a:blip r:embed="rId2"/>
                <a:stretch>
                  <a:fillRect l="-2" t="-8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生成空间与一致（有解）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67672" y="1412776"/>
                <a:ext cx="7704856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定理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设</a:t>
                </a:r>
                <a:r>
                  <a:rPr lang="en-US" altLang="zh-CN" sz="2400" i="1" dirty="0"/>
                  <a:t>A</a:t>
                </a:r>
                <a:r>
                  <a:rPr lang="zh-CN" altLang="en-US" sz="2400" b="0" dirty="0"/>
                  <a:t>为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（非增广）矩阵。以下是等价的：</a:t>
                </a:r>
              </a:p>
              <a:p>
                <a:pPr algn="just"/>
                <a:r>
                  <a:rPr lang="en-US" altLang="zh-CN" sz="2400" b="0" dirty="0"/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对所有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都有解。</a:t>
                </a:r>
              </a:p>
              <a:p>
                <a:pPr algn="just"/>
                <a:r>
                  <a:rPr lang="en-US" altLang="zh-CN" sz="2400" b="0" dirty="0"/>
                  <a:t>2.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的列生成空间是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。</a:t>
                </a:r>
              </a:p>
              <a:p>
                <a:pPr algn="just"/>
                <a:r>
                  <a:rPr lang="en-US" altLang="zh-CN" sz="2400" b="0" dirty="0"/>
                  <a:t>3.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在每一行中都有一个主元位置。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72" y="1412776"/>
                <a:ext cx="7704856" cy="1568450"/>
              </a:xfrm>
              <a:prstGeom prst="rect">
                <a:avLst/>
              </a:prstGeom>
              <a:blipFill rotWithShape="1">
                <a:blip r:embed="rId2"/>
                <a:stretch>
                  <a:fillRect l="-3" t="-3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</a:t>
            </a:r>
            <a:r>
              <a:rPr lang="zh-CN" altLang="en-US"/>
              <a:t>线性方程组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7544" y="1412776"/>
                <a:ext cx="8352928" cy="461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一个公司生产产品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需要资源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代表生产一个单位的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所需要的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的数量，其中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。目标是找到一个最佳生产计划，求出每个产品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应该生产的数量，并且保证每种资源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全部消耗掉，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对应的数目为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设所生产的产品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的数量为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，则总共需要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数量的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0" dirty="0"/>
                  <a:t>资源。因此，一个满足条件的计划应该满足如下等式</a:t>
                </a:r>
                <a:r>
                  <a:rPr lang="en-US" altLang="zh-CN" sz="2400" b="0" dirty="0"/>
                  <a:t>:</a:t>
                </a:r>
              </a:p>
              <a:p>
                <a:pPr algn="just"/>
                <a:r>
                  <a:rPr lang="en-US" altLang="zh-CN" sz="2400" b="0" dirty="0"/>
                  <a:t>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 </a:t>
                </a:r>
              </a:p>
              <a:p>
                <a:pPr algn="just"/>
                <a:r>
                  <a:rPr lang="en-US" altLang="zh-CN" sz="2400" b="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:pPr algn="just"/>
                <a:r>
                  <a:rPr lang="en-US" altLang="zh-CN" sz="2400" b="0" dirty="0"/>
                  <a:t>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352928" cy="4613571"/>
              </a:xfrm>
              <a:prstGeom prst="rect">
                <a:avLst/>
              </a:prstGeom>
              <a:blipFill rotWithShape="1">
                <a:blip r:embed="rId2"/>
                <a:stretch>
                  <a:fillRect l="-2" t="-12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方程组（有解，无解）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67544" y="1556792"/>
                <a:ext cx="842493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如果一个方程系统无解，则称其为不一致。否则，则称其为一致。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定义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为正整数。我们定义</a:t>
                </a:r>
                <a:endParaRPr lang="en-US" altLang="zh-CN" sz="2400" b="0" dirty="0"/>
              </a:p>
              <a:p>
                <a:pPr algn="just"/>
                <a:endParaRPr lang="zh-CN" altLang="en-US" sz="2400" b="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b="0" dirty="0"/>
                  <a:t> 实数的所有有序的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元组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 </a:t>
                </a:r>
                <a:endParaRPr lang="en-US" altLang="zh-CN" sz="2400" b="0" dirty="0"/>
              </a:p>
              <a:p>
                <a:pPr algn="ctr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实数的一个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b="0" dirty="0"/>
                  <a:t>元组称为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b="0" dirty="0"/>
                  <a:t>的一个点。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424936" cy="3046988"/>
              </a:xfrm>
              <a:prstGeom prst="rect">
                <a:avLst/>
              </a:prstGeom>
              <a:blipFill>
                <a:blip r:embed="rId2"/>
                <a:stretch>
                  <a:fillRect l="-1158" t="-2200" r="-1085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解集的图像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3284984"/>
            <a:ext cx="2921635" cy="2925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91" y="3014027"/>
            <a:ext cx="2693670" cy="3728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67030" y="1244600"/>
                <a:ext cx="83527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二元方程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考虑线性方程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。我们可以将其重写为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，它在平面上定义一条直线：斜率为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dirty="0"/>
                  <a:t>的截距为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b="0" dirty="0"/>
                  <a:t>。</a:t>
                </a:r>
                <a:endParaRPr lang="en-US" altLang="zh-CN" sz="2400" b="0" dirty="0"/>
              </a:p>
              <a:p>
                <a:pPr algn="just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三元方程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考虑线性方程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。这是空间上一个平面的隐式方程。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0" y="1244600"/>
                <a:ext cx="8352789" cy="1938992"/>
              </a:xfrm>
              <a:prstGeom prst="rect">
                <a:avLst/>
              </a:prstGeom>
              <a:blipFill rotWithShape="1">
                <a:blip r:embed="rId4"/>
                <a:stretch>
                  <a:fillRect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解集的图像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40968"/>
            <a:ext cx="3246120" cy="3208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7544" y="1288492"/>
                <a:ext cx="8352928" cy="1654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两个变量的两个方程</a:t>
                </a:r>
                <a:r>
                  <a:rPr lang="en-US" altLang="zh-CN" sz="2400" dirty="0"/>
                  <a:t>. </a:t>
                </a:r>
                <a:r>
                  <a:rPr lang="zh-CN" altLang="en-US" sz="2400" b="0" dirty="0"/>
                  <a:t>现在考虑具有两个线性方程的方程系统</a:t>
                </a:r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b="0" dirty="0"/>
                  <a:t>每个方程各自在平面上定义了一条直线，如下图所示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88492"/>
                <a:ext cx="8352928" cy="1654812"/>
              </a:xfrm>
              <a:prstGeom prst="rect">
                <a:avLst/>
              </a:prstGeom>
              <a:blipFill rotWithShape="1">
                <a:blip r:embed="rId3"/>
                <a:stretch>
                  <a:fillRect l="-2" t="-5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解集的图像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888" y="3315320"/>
            <a:ext cx="3240360" cy="3226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5512" y="1252720"/>
                <a:ext cx="8032976" cy="202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0" dirty="0"/>
                  <a:t>通常，平面上的两条线会相交于一点，但情况并非总是如此。现在考虑方程组</a:t>
                </a:r>
                <a:endParaRPr lang="en-US" altLang="zh-CN" sz="24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这在平面上定义了平行线。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2" y="1252720"/>
                <a:ext cx="8032976" cy="2024144"/>
              </a:xfrm>
              <a:prstGeom prst="rect">
                <a:avLst/>
              </a:prstGeom>
              <a:blipFill rotWithShape="1">
                <a:blip r:embed="rId3"/>
                <a:stretch>
                  <a:fillRect l="-6" t="-25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隐式方程与参数化表示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23528" y="1484784"/>
                <a:ext cx="856895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直线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考虑线性方程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。我们将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称为直线的隐式方程。我们可以将同一条直线写成参数形式，如下所示：</a:t>
                </a:r>
                <a:endParaRPr lang="en-US" altLang="zh-CN" sz="24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    对任意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b="0" dirty="0"/>
                  <a:t>.</a:t>
                </a:r>
              </a:p>
              <a:p>
                <a:pPr algn="ctr"/>
                <a:endParaRPr lang="en-US" altLang="zh-CN" sz="2400" b="0" dirty="0"/>
              </a:p>
              <a:p>
                <a:pPr algn="just"/>
                <a:r>
                  <a:rPr lang="zh-CN" altLang="en-US" sz="2400" dirty="0"/>
                  <a:t>平面</a:t>
                </a:r>
                <a:r>
                  <a:rPr lang="en-US" altLang="zh-CN" sz="2400" dirty="0"/>
                  <a:t>.</a:t>
                </a:r>
                <a:r>
                  <a:rPr lang="zh-CN" altLang="en-US" sz="2400" b="0" dirty="0"/>
                  <a:t> 考虑线性方程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b="0" dirty="0"/>
                  <a:t>。这是空间中平面的隐式方程。该平面有一个参数形式的方程：我们可以将平面上的每个点写为</a:t>
                </a:r>
                <a:endParaRPr lang="en-US" altLang="zh-CN" sz="24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/>
                  <a:t> </a:t>
                </a:r>
                <a:r>
                  <a:rPr lang="en-US" altLang="zh-CN" sz="2400" b="0" dirty="0"/>
                  <a:t>  </a:t>
                </a:r>
                <a:r>
                  <a:rPr lang="zh-CN" altLang="en-US" sz="2400" b="0" dirty="0"/>
                  <a:t>对任意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b="0" dirty="0"/>
                  <a:t>.</a:t>
                </a:r>
              </a:p>
              <a:p>
                <a:pPr algn="ctr"/>
                <a:endParaRPr lang="en-US" altLang="zh-CN" sz="2400" b="0" dirty="0"/>
              </a:p>
              <a:p>
                <a:pPr algn="just"/>
                <a:r>
                  <a:rPr lang="zh-CN" altLang="en-US" sz="2400" b="0" dirty="0"/>
                  <a:t>在这个例子中，需要</a:t>
                </a:r>
                <a:r>
                  <a:rPr lang="en-US" altLang="zh-CN" sz="2400" b="0" dirty="0"/>
                  <a:t>2</a:t>
                </a:r>
                <a:r>
                  <a:rPr lang="zh-CN" altLang="en-US" sz="2400" b="0" dirty="0"/>
                  <a:t>个参数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b="0" dirty="0"/>
                  <a:t>以描述平面上的所有点。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84784"/>
                <a:ext cx="8568952" cy="3785652"/>
              </a:xfrm>
              <a:prstGeom prst="rect">
                <a:avLst/>
              </a:prstGeom>
              <a:blipFill>
                <a:blip r:embed="rId2"/>
                <a:stretch>
                  <a:fillRect l="-1067" t="-1771" r="-1138" b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3MjAzOGI1ZWM1NjI3YTE0MjIzZDIwNTMwM2NhZjEifQ=="/>
</p:tagLst>
</file>

<file path=ppt/theme/theme1.xml><?xml version="1.0" encoding="utf-8"?>
<a:theme xmlns:a="http://schemas.openxmlformats.org/drawingml/2006/main" name="CAS">
  <a:themeElements>
    <a:clrScheme name="CAS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CA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2075</Words>
  <Application>Microsoft Office PowerPoint</Application>
  <PresentationFormat>全屏显示(4:3)</PresentationFormat>
  <Paragraphs>243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Cambria Math</vt:lpstr>
      <vt:lpstr>Times New Roman</vt:lpstr>
      <vt:lpstr>Wingdings</vt:lpstr>
      <vt:lpstr>CAS</vt:lpstr>
      <vt:lpstr>人工智能数学基础</vt:lpstr>
      <vt:lpstr>线性代数</vt:lpstr>
      <vt:lpstr>线性方程组</vt:lpstr>
      <vt:lpstr>1.1线性方程组</vt:lpstr>
      <vt:lpstr>方程组（有解，无解）</vt:lpstr>
      <vt:lpstr>解集的图像</vt:lpstr>
      <vt:lpstr>解集的图像</vt:lpstr>
      <vt:lpstr>解集的图像</vt:lpstr>
      <vt:lpstr>隐式方程与参数化表示</vt:lpstr>
      <vt:lpstr>1.2行化简</vt:lpstr>
      <vt:lpstr>消元法</vt:lpstr>
      <vt:lpstr>消元法</vt:lpstr>
      <vt:lpstr>增广矩阵与行变换</vt:lpstr>
      <vt:lpstr>求解方程组</vt:lpstr>
      <vt:lpstr>无解的方程组</vt:lpstr>
      <vt:lpstr>行阶梯型</vt:lpstr>
      <vt:lpstr>行最简阶梯型</vt:lpstr>
      <vt:lpstr>“枢轴”含义</vt:lpstr>
      <vt:lpstr>1.3参数化形式</vt:lpstr>
      <vt:lpstr>方程组解的个数</vt:lpstr>
      <vt:lpstr>2.线性方程组：几何</vt:lpstr>
      <vt:lpstr>2.1向量</vt:lpstr>
      <vt:lpstr>向量加法与数乘</vt:lpstr>
      <vt:lpstr>向量加法与数乘</vt:lpstr>
      <vt:lpstr>线性组合</vt:lpstr>
      <vt:lpstr>线性组合</vt:lpstr>
      <vt:lpstr>线性组合</vt:lpstr>
      <vt:lpstr>2.2向量等式与生成空间</vt:lpstr>
      <vt:lpstr>生成空间</vt:lpstr>
      <vt:lpstr>生成空间</vt:lpstr>
      <vt:lpstr>2.3矩阵等式</vt:lpstr>
      <vt:lpstr>矩阵等式</vt:lpstr>
      <vt:lpstr>方程组的四种表示</vt:lpstr>
      <vt:lpstr>行向量</vt:lpstr>
      <vt:lpstr>生成空间与一致（有解）</vt:lpstr>
      <vt:lpstr>生成空间与一致（有解）</vt:lpstr>
    </vt:vector>
  </TitlesOfParts>
  <Company>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L.Su</dc:creator>
  <cp:lastModifiedBy>zihe wang</cp:lastModifiedBy>
  <cp:revision>5935</cp:revision>
  <cp:lastPrinted>2020-07-30T01:34:00Z</cp:lastPrinted>
  <dcterms:created xsi:type="dcterms:W3CDTF">2009-06-29T05:49:00Z</dcterms:created>
  <dcterms:modified xsi:type="dcterms:W3CDTF">2024-09-24T01:30:55Z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F20B0E261E924678868B5AE3648C584D_12</vt:lpwstr>
  </property>
  <property fmtid="{D5CDD505-2E9C-101B-9397-08002B2CF9AE}" pid="4" name="KSOProductBuildVer">
    <vt:lpwstr>2052-12.1.0.18276</vt:lpwstr>
  </property>
</Properties>
</file>